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3" r:id="rId3"/>
    <p:sldId id="258" r:id="rId4"/>
    <p:sldId id="259" r:id="rId5"/>
    <p:sldId id="260" r:id="rId6"/>
    <p:sldId id="262" r:id="rId7"/>
    <p:sldId id="265" r:id="rId8"/>
    <p:sldId id="261" r:id="rId9"/>
    <p:sldId id="274" r:id="rId10"/>
    <p:sldId id="266" r:id="rId11"/>
    <p:sldId id="268" r:id="rId12"/>
    <p:sldId id="287" r:id="rId13"/>
    <p:sldId id="285" r:id="rId14"/>
    <p:sldId id="269" r:id="rId15"/>
    <p:sldId id="286" r:id="rId16"/>
    <p:sldId id="270" r:id="rId17"/>
    <p:sldId id="271" r:id="rId18"/>
    <p:sldId id="277" r:id="rId19"/>
    <p:sldId id="278" r:id="rId20"/>
    <p:sldId id="284" r:id="rId21"/>
    <p:sldId id="276" r:id="rId22"/>
    <p:sldId id="272" r:id="rId23"/>
    <p:sldId id="283" r:id="rId24"/>
    <p:sldId id="275" r:id="rId25"/>
    <p:sldId id="288" r:id="rId26"/>
    <p:sldId id="280" r:id="rId27"/>
    <p:sldId id="289" r:id="rId28"/>
    <p:sldId id="279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F2505-7B27-4A1E-A2B8-15D7BB87691A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D9004-6D09-4661-94B2-8D57E777A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D9004-6D09-4661-94B2-8D57E777A4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D9004-6D09-4661-94B2-8D57E777A41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D953-B6B5-4017-AB87-3CCC6F42857C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0C9E-5C45-4059-A7AB-081FA33CD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D953-B6B5-4017-AB87-3CCC6F42857C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0C9E-5C45-4059-A7AB-081FA33C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D953-B6B5-4017-AB87-3CCC6F42857C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0C9E-5C45-4059-A7AB-081FA33C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8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D953-B6B5-4017-AB87-3CCC6F42857C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7E0C9E-5C45-4059-A7AB-081FA33C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D953-B6B5-4017-AB87-3CCC6F42857C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0C9E-5C45-4059-A7AB-081FA33C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D953-B6B5-4017-AB87-3CCC6F42857C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0C9E-5C45-4059-A7AB-081FA33C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D953-B6B5-4017-AB87-3CCC6F42857C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0C9E-5C45-4059-A7AB-081FA33C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D953-B6B5-4017-AB87-3CCC6F42857C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0C9E-5C45-4059-A7AB-081FA33C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D953-B6B5-4017-AB87-3CCC6F42857C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0C9E-5C45-4059-A7AB-081FA33C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D953-B6B5-4017-AB87-3CCC6F42857C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0C9E-5C45-4059-A7AB-081FA33C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4/8/2013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10: Magnetism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Pre-AP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Fields generated by Electric Charges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Moving charges</a:t>
            </a:r>
            <a:r>
              <a:rPr lang="en-US" dirty="0" smtClean="0"/>
              <a:t> generate magnetic fields.</a:t>
            </a:r>
          </a:p>
          <a:p>
            <a:r>
              <a:rPr lang="en-US" dirty="0" smtClean="0"/>
              <a:t>A current-carrying wire has a magnetic field around it.</a:t>
            </a:r>
          </a:p>
          <a:p>
            <a:r>
              <a:rPr lang="en-US" dirty="0" smtClean="0"/>
              <a:t>The field is perpendicular to the direction of current flow.</a:t>
            </a:r>
          </a:p>
          <a:p>
            <a:r>
              <a:rPr lang="en-US" dirty="0" smtClean="0"/>
              <a:t>The direction of the field is determined by </a:t>
            </a:r>
            <a:br>
              <a:rPr lang="en-US" dirty="0" smtClean="0"/>
            </a:br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Right-Hand-Rule.</a:t>
            </a:r>
          </a:p>
          <a:p>
            <a:pPr lvl="1"/>
            <a:r>
              <a:rPr lang="en-US" dirty="0" smtClean="0"/>
              <a:t>The right thumb is pointed in the direction </a:t>
            </a:r>
            <a:br>
              <a:rPr lang="en-US" dirty="0" smtClean="0"/>
            </a:br>
            <a:r>
              <a:rPr lang="en-US" dirty="0" smtClean="0"/>
              <a:t>of the conventional current.</a:t>
            </a:r>
          </a:p>
          <a:p>
            <a:pPr lvl="1"/>
            <a:r>
              <a:rPr lang="en-US" dirty="0" smtClean="0"/>
              <a:t>The four fingers point in the direction of the magnetic field.</a:t>
            </a:r>
          </a:p>
          <a:p>
            <a:r>
              <a:rPr lang="en-US" dirty="0" smtClean="0"/>
              <a:t>Reminder: </a:t>
            </a:r>
            <a:r>
              <a:rPr lang="en-US" u="sng" dirty="0" smtClean="0"/>
              <a:t>Conventional</a:t>
            </a:r>
            <a:r>
              <a:rPr lang="en-US" dirty="0" smtClean="0"/>
              <a:t> current is the flow of </a:t>
            </a:r>
            <a:r>
              <a:rPr lang="en-US" u="sng" dirty="0" smtClean="0"/>
              <a:t>positive charge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391400" y="2286000"/>
            <a:ext cx="1600200" cy="1431758"/>
          </a:xfrm>
          <a:prstGeom prst="rect">
            <a:avLst/>
          </a:prstGeom>
        </p:spPr>
      </p:pic>
      <p:pic>
        <p:nvPicPr>
          <p:cNvPr id="26626" name="Picture 2" descr="http://library.thinkquest.org/16600/advanced/magneticfield-poi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838200"/>
            <a:ext cx="1371600" cy="1028700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95800"/>
            <a:ext cx="47570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Force on a Moving Charge in a Magnetic Field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 charged particle is moving perpendicular </a:t>
            </a:r>
            <a:br>
              <a:rPr lang="en-US" dirty="0" smtClean="0"/>
            </a:br>
            <a:r>
              <a:rPr lang="en-US" dirty="0" smtClean="0"/>
              <a:t>to an external magnetic field, it will feel a force.</a:t>
            </a:r>
          </a:p>
          <a:p>
            <a:r>
              <a:rPr lang="en-US" dirty="0" smtClean="0"/>
              <a:t>This is because the charge has generated its own </a:t>
            </a:r>
            <a:br>
              <a:rPr lang="en-US" dirty="0" smtClean="0"/>
            </a:br>
            <a:r>
              <a:rPr lang="en-US" dirty="0" smtClean="0"/>
              <a:t>internal magnetic field.</a:t>
            </a:r>
          </a:p>
          <a:p>
            <a:r>
              <a:rPr lang="en-US" dirty="0" smtClean="0"/>
              <a:t>Requirements in order for a force to be exerted:</a:t>
            </a:r>
          </a:p>
          <a:p>
            <a:pPr lvl="1"/>
            <a:r>
              <a:rPr lang="en-US" dirty="0" smtClean="0"/>
              <a:t>The object must have a charge.</a:t>
            </a:r>
          </a:p>
          <a:p>
            <a:pPr lvl="1"/>
            <a:r>
              <a:rPr lang="en-US" dirty="0" smtClean="0"/>
              <a:t>The charge must be moving.</a:t>
            </a:r>
          </a:p>
          <a:p>
            <a:pPr lvl="1"/>
            <a:r>
              <a:rPr lang="en-US" dirty="0" smtClean="0"/>
              <a:t>It’s velocity must be perpendicular to the magnetic field.</a:t>
            </a:r>
          </a:p>
          <a:p>
            <a:r>
              <a:rPr lang="en-US" dirty="0" smtClean="0"/>
              <a:t>The force is perpendicular to the motion of the charge and will cause it to move in a circular path.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495800"/>
            <a:ext cx="4572000" cy="209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914400"/>
            <a:ext cx="186514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Right Hand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direction of the force on a </a:t>
            </a:r>
            <a:r>
              <a:rPr lang="en-US" sz="1800" u="sng" dirty="0" smtClean="0"/>
              <a:t>positive charge</a:t>
            </a:r>
            <a:r>
              <a:rPr lang="en-US" sz="1800" dirty="0" smtClean="0"/>
              <a:t> is </a:t>
            </a:r>
            <a:br>
              <a:rPr lang="en-US" sz="1800" dirty="0" smtClean="0"/>
            </a:br>
            <a:r>
              <a:rPr lang="en-US" sz="1800" dirty="0" smtClean="0"/>
              <a:t>determined by the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Right Hand Rule.</a:t>
            </a:r>
          </a:p>
          <a:p>
            <a:pPr lvl="1"/>
            <a:r>
              <a:rPr lang="en-US" sz="1600" dirty="0" smtClean="0"/>
              <a:t>The hand is held with the pointer, middle finger, </a:t>
            </a:r>
            <a:br>
              <a:rPr lang="en-US" sz="1600" dirty="0" smtClean="0"/>
            </a:br>
            <a:r>
              <a:rPr lang="en-US" sz="1600" dirty="0" smtClean="0"/>
              <a:t>and thumb held out perpendicular to one another, </a:t>
            </a:r>
            <a:br>
              <a:rPr lang="en-US" sz="1600" dirty="0" smtClean="0"/>
            </a:br>
            <a:r>
              <a:rPr lang="en-US" sz="1600" dirty="0" smtClean="0"/>
              <a:t>as in the diagram.</a:t>
            </a:r>
          </a:p>
          <a:p>
            <a:pPr lvl="1"/>
            <a:r>
              <a:rPr lang="en-US" sz="1600" dirty="0" smtClean="0"/>
              <a:t>The pointer finger is held in the direction of the </a:t>
            </a:r>
            <a:br>
              <a:rPr lang="en-US" sz="1600" dirty="0" smtClean="0"/>
            </a:br>
            <a:r>
              <a:rPr lang="en-US" sz="1600" dirty="0" smtClean="0"/>
              <a:t>velocity of the charge.</a:t>
            </a:r>
          </a:p>
          <a:p>
            <a:pPr lvl="1"/>
            <a:r>
              <a:rPr lang="en-US" sz="1600" dirty="0" smtClean="0"/>
              <a:t>The middle finger is held in the direction of the </a:t>
            </a:r>
            <a:br>
              <a:rPr lang="en-US" sz="1600" dirty="0" smtClean="0"/>
            </a:br>
            <a:r>
              <a:rPr lang="en-US" sz="1600" dirty="0" smtClean="0"/>
              <a:t>magnetic field.</a:t>
            </a:r>
          </a:p>
          <a:p>
            <a:pPr lvl="1"/>
            <a:r>
              <a:rPr lang="en-US" sz="1600" dirty="0" smtClean="0"/>
              <a:t>The thumb shows the direction of the force that </a:t>
            </a:r>
            <a:br>
              <a:rPr lang="en-US" sz="1600" dirty="0" smtClean="0"/>
            </a:br>
            <a:r>
              <a:rPr lang="en-US" sz="1600" dirty="0" smtClean="0"/>
              <a:t>is exerted on the charge.</a:t>
            </a:r>
          </a:p>
          <a:p>
            <a:pPr lvl="1"/>
            <a:r>
              <a:rPr lang="en-US" sz="1600" dirty="0" smtClean="0"/>
              <a:t>Remember that this is only for positive charges!</a:t>
            </a:r>
          </a:p>
          <a:p>
            <a:r>
              <a:rPr lang="en-US" sz="1800" dirty="0" smtClean="0"/>
              <a:t>What if the charge is negative?</a:t>
            </a:r>
          </a:p>
          <a:p>
            <a:pPr lvl="1"/>
            <a:r>
              <a:rPr lang="en-US" sz="1600" dirty="0" smtClean="0"/>
              <a:t>Use your left hand!</a:t>
            </a:r>
          </a:p>
          <a:p>
            <a:pPr lvl="1"/>
            <a:r>
              <a:rPr lang="en-US" sz="1600" dirty="0" smtClean="0"/>
              <a:t>Or use your right hand and reverse the direction of the force!</a:t>
            </a:r>
          </a:p>
          <a:p>
            <a:r>
              <a:rPr lang="en-US" dirty="0" smtClean="0"/>
              <a:t>A “dot” represents a vector that is coming out of </a:t>
            </a:r>
            <a:br>
              <a:rPr lang="en-US" dirty="0" smtClean="0"/>
            </a:br>
            <a:r>
              <a:rPr lang="en-US" dirty="0" smtClean="0"/>
              <a:t>the page, and a “X” represents a vector that is going </a:t>
            </a:r>
            <a:br>
              <a:rPr lang="en-US" dirty="0" smtClean="0"/>
            </a:br>
            <a:r>
              <a:rPr lang="en-US" dirty="0" smtClean="0"/>
              <a:t>into the page.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838200"/>
            <a:ext cx="1676400" cy="17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667000"/>
            <a:ext cx="2190750" cy="15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131" name="Object 3"/>
          <p:cNvGraphicFramePr>
            <a:graphicFrameLocks noGrp="1" noChangeAspect="1"/>
          </p:cNvGraphicFramePr>
          <p:nvPr/>
        </p:nvGraphicFramePr>
        <p:xfrm>
          <a:off x="6934200" y="4419600"/>
          <a:ext cx="1981200" cy="1173480"/>
        </p:xfrm>
        <a:graphic>
          <a:graphicData uri="http://schemas.openxmlformats.org/presentationml/2006/ole">
            <p:oleObj spid="_x0000_s48131" name="Paint Shop Pro Image" r:id="rId5" imgW="3307317" imgH="1961507" progId="">
              <p:embed/>
            </p:oleObj>
          </a:graphicData>
        </a:graphic>
      </p:graphicFrame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715000"/>
            <a:ext cx="11239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the 2</a:t>
            </a:r>
            <a:r>
              <a:rPr lang="en-US" baseline="30000" dirty="0" smtClean="0"/>
              <a:t>nd</a:t>
            </a:r>
            <a:r>
              <a:rPr lang="en-US" dirty="0" smtClean="0"/>
              <a:t> Right Hand Rule to determine the direction of the force acting on each charge below.</a:t>
            </a:r>
          </a:p>
          <a:p>
            <a:pPr marL="0" indent="0">
              <a:buNone/>
            </a:pPr>
            <a:r>
              <a:rPr lang="en-US" dirty="0" smtClean="0"/>
              <a:t>Solution: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28670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3886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14400" y="4495800"/>
            <a:ext cx="265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force is directed to </a:t>
            </a:r>
            <a:br>
              <a:rPr lang="en-US" b="1" dirty="0" smtClean="0"/>
            </a:br>
            <a:r>
              <a:rPr lang="en-US" b="1" dirty="0" smtClean="0"/>
              <a:t>the left (-x)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44196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There is </a:t>
            </a:r>
            <a:r>
              <a:rPr lang="en-US" b="1" u="sng" dirty="0" smtClean="0"/>
              <a:t>no force</a:t>
            </a:r>
            <a:r>
              <a:rPr lang="en-US" b="1" dirty="0" smtClean="0"/>
              <a:t>.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295400" y="3429000"/>
            <a:ext cx="68580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3000" y="3048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Force on a Current-Carrying Wire in a Magnetic Field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Charges moving in a wire will also feel a force when placed in an external magnetic field.</a:t>
            </a:r>
          </a:p>
          <a:p>
            <a:r>
              <a:rPr lang="en-US" dirty="0" smtClean="0"/>
              <a:t>This is because the wire generates its own </a:t>
            </a:r>
            <a:br>
              <a:rPr lang="en-US" dirty="0" smtClean="0"/>
            </a:br>
            <a:r>
              <a:rPr lang="en-US" dirty="0" smtClean="0"/>
              <a:t>internal magnetic field.</a:t>
            </a:r>
          </a:p>
          <a:p>
            <a:r>
              <a:rPr lang="en-US" dirty="0" smtClean="0"/>
              <a:t>The direction of the force on the wire is </a:t>
            </a:r>
            <a:br>
              <a:rPr lang="en-US" dirty="0" smtClean="0"/>
            </a:br>
            <a:r>
              <a:rPr lang="en-US" dirty="0" smtClean="0"/>
              <a:t>determined by the same 2</a:t>
            </a:r>
            <a:r>
              <a:rPr lang="en-US" baseline="30000" dirty="0" smtClean="0"/>
              <a:t>nd</a:t>
            </a:r>
            <a:r>
              <a:rPr lang="en-US" dirty="0" smtClean="0"/>
              <a:t> Right Hand Rule</a:t>
            </a:r>
          </a:p>
          <a:p>
            <a:r>
              <a:rPr lang="en-US" dirty="0" smtClean="0"/>
              <a:t>The direction of the “velocity” of the charge is </a:t>
            </a:r>
            <a:br>
              <a:rPr lang="en-US" dirty="0" smtClean="0"/>
            </a:br>
            <a:r>
              <a:rPr lang="en-US" dirty="0" smtClean="0"/>
              <a:t>replaced with the direction of the </a:t>
            </a:r>
            <a:br>
              <a:rPr lang="en-US" dirty="0" smtClean="0"/>
            </a:br>
            <a:r>
              <a:rPr lang="en-US" dirty="0" smtClean="0"/>
              <a:t>conventional current.</a:t>
            </a:r>
          </a:p>
          <a:p>
            <a:r>
              <a:rPr lang="en-US" dirty="0" smtClean="0"/>
              <a:t>Remember: “conventional” current is the flow </a:t>
            </a:r>
            <a:br>
              <a:rPr lang="en-US" dirty="0" smtClean="0"/>
            </a:br>
            <a:r>
              <a:rPr lang="en-US" dirty="0" smtClean="0"/>
              <a:t>of positive charge.</a:t>
            </a:r>
            <a:endParaRPr lang="en-US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733800"/>
            <a:ext cx="1954843" cy="1981200"/>
          </a:xfrm>
          <a:prstGeom prst="rect">
            <a:avLst/>
          </a:prstGeom>
          <a:noFill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188629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wire is placed in a magnetic field that is directed to the right (+x). The electric current in the wire is directed upward (+y). What is the direction of the force exerted on the wire?</a:t>
            </a:r>
          </a:p>
          <a:p>
            <a:pPr marL="0" indent="0">
              <a:buNone/>
            </a:pPr>
            <a:r>
              <a:rPr lang="en-US" dirty="0" smtClean="0"/>
              <a:t>Solution:</a:t>
            </a:r>
          </a:p>
          <a:p>
            <a:pPr marL="0" indent="0">
              <a:buNone/>
            </a:pPr>
            <a:r>
              <a:rPr lang="en-US" dirty="0" smtClean="0"/>
              <a:t>The force is directed </a:t>
            </a:r>
            <a:br>
              <a:rPr lang="en-US" dirty="0" smtClean="0"/>
            </a:br>
            <a:r>
              <a:rPr lang="en-US" dirty="0" smtClean="0"/>
              <a:t>into the page (-z)</a:t>
            </a:r>
            <a:endParaRPr lang="en-US" dirty="0"/>
          </a:p>
        </p:txBody>
      </p:sp>
      <p:pic>
        <p:nvPicPr>
          <p:cNvPr id="46082" name="Picture 2" descr="http://www.stmary.ws/highschool/physics/home/notes/electricity/magnetism/img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09800"/>
            <a:ext cx="3733800" cy="2830899"/>
          </a:xfrm>
          <a:prstGeom prst="rect">
            <a:avLst/>
          </a:prstGeom>
          <a:noFill/>
        </p:spPr>
      </p:pic>
      <p:sp>
        <p:nvSpPr>
          <p:cNvPr id="5" name="Multiply 4"/>
          <p:cNvSpPr/>
          <p:nvPr/>
        </p:nvSpPr>
        <p:spPr>
          <a:xfrm>
            <a:off x="4572000" y="3505200"/>
            <a:ext cx="304800" cy="3048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is the magnitude of the magnetic force calculated?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Equation for a single charge moving in a magnetic field: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B</a:t>
            </a:r>
            <a:r>
              <a:rPr lang="en-US" dirty="0" smtClean="0"/>
              <a:t> : magnetic force magnitude (in Newtons)</a:t>
            </a:r>
          </a:p>
          <a:p>
            <a:pPr lvl="1"/>
            <a:r>
              <a:rPr lang="en-US" dirty="0" smtClean="0"/>
              <a:t>q : magnitude of charge (in Coulombs)</a:t>
            </a:r>
          </a:p>
          <a:p>
            <a:pPr lvl="1"/>
            <a:r>
              <a:rPr lang="en-US" dirty="0" smtClean="0"/>
              <a:t>v : velocity of charge (in m/s)</a:t>
            </a:r>
          </a:p>
          <a:p>
            <a:pPr lvl="1"/>
            <a:r>
              <a:rPr lang="en-US" dirty="0" smtClean="0"/>
              <a:t>B : external magnetic field strength (in Tesla)</a:t>
            </a:r>
          </a:p>
          <a:p>
            <a:pPr lvl="2"/>
            <a:r>
              <a:rPr lang="en-US" dirty="0" smtClean="0"/>
              <a:t>Remember: only the </a:t>
            </a:r>
            <a:r>
              <a:rPr lang="en-US" u="sng" dirty="0" smtClean="0"/>
              <a:t>perpendicular components</a:t>
            </a:r>
            <a:r>
              <a:rPr lang="en-US" dirty="0" smtClean="0"/>
              <a:t> of the velocity and magnetic field go in the equation!</a:t>
            </a:r>
          </a:p>
          <a:p>
            <a:r>
              <a:rPr lang="en-US" dirty="0" smtClean="0"/>
              <a:t>Equation for a current-carrying wire: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B</a:t>
            </a:r>
            <a:r>
              <a:rPr lang="en-US" dirty="0" smtClean="0"/>
              <a:t> : magnetic force magnitude (in Newtons)</a:t>
            </a:r>
          </a:p>
          <a:p>
            <a:pPr lvl="1"/>
            <a:r>
              <a:rPr lang="en-US" dirty="0" smtClean="0"/>
              <a:t>I : amount of electric current (in Amperes)</a:t>
            </a:r>
          </a:p>
          <a:p>
            <a:pPr lvl="1"/>
            <a:r>
              <a:rPr lang="en-US" dirty="0" smtClean="0"/>
              <a:t>L : length of wire in magnetic field (in meters)</a:t>
            </a:r>
          </a:p>
          <a:p>
            <a:pPr lvl="1"/>
            <a:r>
              <a:rPr lang="en-US" dirty="0" smtClean="0"/>
              <a:t>B : external magnetic field strength (in Tesla)</a:t>
            </a:r>
          </a:p>
          <a:p>
            <a:pPr lvl="2"/>
            <a:r>
              <a:rPr lang="en-US" dirty="0" smtClean="0"/>
              <a:t>Remember: only the </a:t>
            </a:r>
            <a:r>
              <a:rPr lang="en-US" u="sng" dirty="0" smtClean="0"/>
              <a:t>perpendicular components</a:t>
            </a:r>
            <a:r>
              <a:rPr lang="en-US" dirty="0" smtClean="0"/>
              <a:t> of the length and magnetic field go in the equation!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1914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657600"/>
            <a:ext cx="20208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proton (with a charge of +1.6x10</a:t>
            </a:r>
            <a:r>
              <a:rPr lang="en-US" baseline="30000" dirty="0" smtClean="0"/>
              <a:t>-19</a:t>
            </a:r>
            <a:r>
              <a:rPr lang="en-US" dirty="0" smtClean="0"/>
              <a:t> C) traveling at 3,600 m/s inward (-z) enters a magnetic field of 0.750 Tesla directed to the left (-x). What is the magnitude and direction of the force exerted on the proton?</a:t>
            </a:r>
          </a:p>
          <a:p>
            <a:pPr marL="0" indent="0">
              <a:buNone/>
            </a:pPr>
            <a:r>
              <a:rPr lang="en-US" dirty="0" smtClean="0"/>
              <a:t>Solution:</a:t>
            </a:r>
          </a:p>
          <a:p>
            <a:pPr marL="0" indent="0">
              <a:buNone/>
            </a:pPr>
            <a:r>
              <a:rPr lang="en-US" dirty="0" smtClean="0"/>
              <a:t>Draw a sketch of the situation.</a:t>
            </a:r>
          </a:p>
          <a:p>
            <a:pPr marL="0" indent="0">
              <a:buNone/>
            </a:pPr>
            <a:r>
              <a:rPr lang="en-US" dirty="0" smtClean="0"/>
              <a:t>Apply the formula F</a:t>
            </a:r>
            <a:r>
              <a:rPr lang="en-US" baseline="-25000" dirty="0" smtClean="0"/>
              <a:t>B</a:t>
            </a:r>
            <a:r>
              <a:rPr lang="en-US" dirty="0" smtClean="0"/>
              <a:t> = </a:t>
            </a:r>
            <a:r>
              <a:rPr lang="en-US" dirty="0" err="1" smtClean="0"/>
              <a:t>qvB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F</a:t>
            </a:r>
            <a:r>
              <a:rPr lang="en-US" baseline="-25000" dirty="0" smtClean="0"/>
              <a:t>B</a:t>
            </a:r>
            <a:r>
              <a:rPr lang="en-US" dirty="0" smtClean="0"/>
              <a:t> = (1.6x10</a:t>
            </a:r>
            <a:r>
              <a:rPr lang="en-US" baseline="30000" dirty="0" smtClean="0"/>
              <a:t>-19</a:t>
            </a:r>
            <a:r>
              <a:rPr lang="en-US" dirty="0" smtClean="0"/>
              <a:t>)(3,600)(0.75) = 4.32x10</a:t>
            </a:r>
            <a:r>
              <a:rPr lang="en-US" baseline="30000" dirty="0" smtClean="0"/>
              <a:t>-16 </a:t>
            </a:r>
            <a:r>
              <a:rPr lang="en-US" dirty="0" smtClean="0"/>
              <a:t>N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F</a:t>
            </a:r>
            <a:r>
              <a:rPr lang="en-US" baseline="-25000" dirty="0" smtClean="0"/>
              <a:t>B</a:t>
            </a:r>
            <a:r>
              <a:rPr lang="en-US" dirty="0" smtClean="0"/>
              <a:t> = 4.32x10</a:t>
            </a:r>
            <a:r>
              <a:rPr lang="en-US" baseline="30000" dirty="0" smtClean="0"/>
              <a:t>-16</a:t>
            </a:r>
            <a:r>
              <a:rPr lang="en-US" dirty="0" smtClean="0"/>
              <a:t> N, upward (+y)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 is in the –x direction and v is in the </a:t>
            </a:r>
            <a:br>
              <a:rPr lang="en-US" dirty="0" smtClean="0"/>
            </a:br>
            <a:r>
              <a:rPr lang="en-US" dirty="0" smtClean="0"/>
              <a:t>–z direction. Using the 2</a:t>
            </a:r>
            <a:r>
              <a:rPr lang="en-US" baseline="30000" dirty="0" smtClean="0"/>
              <a:t>nd</a:t>
            </a:r>
            <a:r>
              <a:rPr lang="en-US" dirty="0" smtClean="0"/>
              <a:t> Right </a:t>
            </a:r>
            <a:br>
              <a:rPr lang="en-US" dirty="0" smtClean="0"/>
            </a:br>
            <a:r>
              <a:rPr lang="en-US" dirty="0" smtClean="0"/>
              <a:t>Hand Rule, the direction of the force must be upward (+y). 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105400" y="2057400"/>
            <a:ext cx="4038600" cy="3048000"/>
            <a:chOff x="4953000" y="2057400"/>
            <a:chExt cx="4038600" cy="3048000"/>
          </a:xfrm>
        </p:grpSpPr>
        <p:grpSp>
          <p:nvGrpSpPr>
            <p:cNvPr id="24" name="Group 23"/>
            <p:cNvGrpSpPr/>
            <p:nvPr/>
          </p:nvGrpSpPr>
          <p:grpSpPr>
            <a:xfrm>
              <a:off x="4953000" y="2057400"/>
              <a:ext cx="4038600" cy="3048000"/>
              <a:chOff x="4953000" y="2057400"/>
              <a:chExt cx="4038600" cy="304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953000" y="2057400"/>
                <a:ext cx="4038600" cy="304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 rot="10800000">
                <a:off x="5791200" y="2743200"/>
                <a:ext cx="1600200" cy="1588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rot="10800000">
                <a:off x="5791200" y="2971800"/>
                <a:ext cx="1600200" cy="1588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rot="10800000">
                <a:off x="5791200" y="3200400"/>
                <a:ext cx="1600200" cy="1588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10800000">
                <a:off x="5791200" y="3429000"/>
                <a:ext cx="1600200" cy="1588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0800000">
                <a:off x="5791200" y="3657600"/>
                <a:ext cx="1600200" cy="1588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0800000">
                <a:off x="5791200" y="3886200"/>
                <a:ext cx="1600200" cy="1588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6477000" y="3200400"/>
                <a:ext cx="304800" cy="3048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91400" y="35052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B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172200" y="312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v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14" name="Straight Connector 13"/>
            <p:cNvCxnSpPr>
              <a:stCxn id="12" idx="1"/>
              <a:endCxn id="12" idx="5"/>
            </p:cNvCxnSpPr>
            <p:nvPr/>
          </p:nvCxnSpPr>
          <p:spPr>
            <a:xfrm rot="16200000" flipH="1">
              <a:off x="6521637" y="3245037"/>
              <a:ext cx="215526" cy="215526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7"/>
              <a:endCxn id="12" idx="3"/>
            </p:cNvCxnSpPr>
            <p:nvPr/>
          </p:nvCxnSpPr>
          <p:spPr>
            <a:xfrm rot="16200000" flipH="1" flipV="1">
              <a:off x="6521637" y="3245037"/>
              <a:ext cx="215526" cy="215526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705600" y="2362200"/>
            <a:ext cx="312906" cy="838994"/>
            <a:chOff x="6705600" y="2362200"/>
            <a:chExt cx="312906" cy="838994"/>
          </a:xfrm>
        </p:grpSpPr>
        <p:cxnSp>
          <p:nvCxnSpPr>
            <p:cNvPr id="19" name="Straight Arrow Connector 18"/>
            <p:cNvCxnSpPr>
              <a:stCxn id="12" idx="0"/>
            </p:cNvCxnSpPr>
            <p:nvPr/>
          </p:nvCxnSpPr>
          <p:spPr>
            <a:xfrm rot="5400000" flipH="1" flipV="1">
              <a:off x="6438900" y="2857500"/>
              <a:ext cx="6858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705600" y="2362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838200" y="3810000"/>
            <a:ext cx="3657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electron (with a charge of -1.6x10</a:t>
            </a:r>
            <a:r>
              <a:rPr lang="en-US" baseline="30000" dirty="0" smtClean="0"/>
              <a:t>-19</a:t>
            </a:r>
            <a:r>
              <a:rPr lang="en-US" dirty="0" smtClean="0"/>
              <a:t> C) is moving at 2.1 km/s to the right (+x) when it enters a magnetic field and experiences 1.25x10</a:t>
            </a:r>
            <a:r>
              <a:rPr lang="en-US" baseline="30000" dirty="0" smtClean="0"/>
              <a:t>-16</a:t>
            </a:r>
            <a:r>
              <a:rPr lang="en-US" dirty="0" smtClean="0"/>
              <a:t> Newtons of Force acting on it in the -z direction. What is the magnitude and direction of the magnetic field?</a:t>
            </a:r>
          </a:p>
          <a:p>
            <a:pPr marL="0" indent="0">
              <a:buNone/>
            </a:pPr>
            <a:r>
              <a:rPr lang="en-US" dirty="0" smtClean="0"/>
              <a:t>Solution:</a:t>
            </a:r>
          </a:p>
          <a:p>
            <a:pPr marL="0" indent="0">
              <a:buNone/>
            </a:pPr>
            <a:r>
              <a:rPr lang="en-US" dirty="0" smtClean="0"/>
              <a:t>Draw a sketch of the situation.</a:t>
            </a:r>
          </a:p>
          <a:p>
            <a:pPr marL="0" indent="0">
              <a:buNone/>
            </a:pPr>
            <a:r>
              <a:rPr lang="en-US" dirty="0" smtClean="0"/>
              <a:t>Apply the equation F</a:t>
            </a:r>
            <a:r>
              <a:rPr lang="en-US" baseline="-25000" dirty="0" smtClean="0"/>
              <a:t>B</a:t>
            </a:r>
            <a:r>
              <a:rPr lang="en-US" dirty="0" smtClean="0"/>
              <a:t> = </a:t>
            </a:r>
            <a:r>
              <a:rPr lang="en-US" dirty="0" err="1" smtClean="0"/>
              <a:t>qvB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Rearrange to solve for B. so B = F</a:t>
            </a:r>
            <a:r>
              <a:rPr lang="en-US" baseline="-25000" dirty="0" smtClean="0"/>
              <a:t>B </a:t>
            </a:r>
            <a:r>
              <a:rPr lang="en-US" dirty="0" smtClean="0"/>
              <a:t>/ (</a:t>
            </a:r>
            <a:r>
              <a:rPr lang="en-US" dirty="0" err="1" smtClean="0"/>
              <a:t>qv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So B = (1.25x10</a:t>
            </a:r>
            <a:r>
              <a:rPr lang="en-US" baseline="30000" dirty="0" smtClean="0"/>
              <a:t>-16</a:t>
            </a:r>
            <a:r>
              <a:rPr lang="en-US" dirty="0" smtClean="0"/>
              <a:t>) / [(1.6x10</a:t>
            </a:r>
            <a:r>
              <a:rPr lang="en-US" baseline="30000" dirty="0" smtClean="0"/>
              <a:t>-19</a:t>
            </a:r>
            <a:r>
              <a:rPr lang="en-US" dirty="0" smtClean="0"/>
              <a:t>)(2,100)] = 0.372 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B = 0.372 Tesla, upward (+y)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 is to the right (+x) and FB is into the page (-z). According to the Right Hand Rule for the left hand (negative charge), the field must be directed upward (+y).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6019800" y="2286000"/>
            <a:ext cx="2819400" cy="2362200"/>
            <a:chOff x="6019800" y="2286000"/>
            <a:chExt cx="2819400" cy="2362200"/>
          </a:xfrm>
        </p:grpSpPr>
        <p:sp>
          <p:nvSpPr>
            <p:cNvPr id="8" name="Rectangle 7"/>
            <p:cNvSpPr/>
            <p:nvPr/>
          </p:nvSpPr>
          <p:spPr>
            <a:xfrm>
              <a:off x="6019800" y="2286000"/>
              <a:ext cx="2819400" cy="2362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858000" y="3048000"/>
              <a:ext cx="1608306" cy="533400"/>
              <a:chOff x="6781800" y="4267200"/>
              <a:chExt cx="1608306" cy="5334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8077200" y="44196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v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010400" y="4495800"/>
                <a:ext cx="304800" cy="3048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stCxn id="15" idx="7"/>
                <a:endCxn id="15" idx="3"/>
              </p:cNvCxnSpPr>
              <p:nvPr/>
            </p:nvCxnSpPr>
            <p:spPr>
              <a:xfrm rot="16200000" flipH="1" flipV="1">
                <a:off x="7055037" y="4540437"/>
                <a:ext cx="215526" cy="21552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781800" y="4267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F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7315200" y="4648200"/>
                <a:ext cx="762000" cy="1588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15" idx="1"/>
                <a:endCxn id="15" idx="5"/>
              </p:cNvCxnSpPr>
              <p:nvPr/>
            </p:nvCxnSpPr>
            <p:spPr>
              <a:xfrm rot="16200000" flipH="1">
                <a:off x="7055037" y="4540437"/>
                <a:ext cx="215526" cy="21552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4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629400" y="2590800"/>
            <a:ext cx="1557754" cy="1740932"/>
            <a:chOff x="6629400" y="2590800"/>
            <a:chExt cx="1557754" cy="1740932"/>
          </a:xfrm>
        </p:grpSpPr>
        <p:grpSp>
          <p:nvGrpSpPr>
            <p:cNvPr id="37" name="Group 36"/>
            <p:cNvGrpSpPr/>
            <p:nvPr/>
          </p:nvGrpSpPr>
          <p:grpSpPr>
            <a:xfrm rot="5400000">
              <a:off x="6401594" y="2818606"/>
              <a:ext cx="1600200" cy="1144588"/>
              <a:chOff x="5943600" y="2819400"/>
              <a:chExt cx="1600200" cy="1144588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rot="10800000">
                <a:off x="5943600" y="2819400"/>
                <a:ext cx="1600200" cy="1588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0800000">
                <a:off x="5943600" y="3048000"/>
                <a:ext cx="1600200" cy="1588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10800000">
                <a:off x="5943600" y="3276600"/>
                <a:ext cx="1600200" cy="1588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10800000">
                <a:off x="5943600" y="3505200"/>
                <a:ext cx="1600200" cy="1588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0800000">
                <a:off x="5943600" y="3733800"/>
                <a:ext cx="1600200" cy="1588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0800000">
                <a:off x="5943600" y="3962400"/>
                <a:ext cx="1600200" cy="1588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7848600" y="39624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B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838200" y="4419600"/>
            <a:ext cx="3657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3.5 meter section of wire is placed horizontally in a magnetic field that is directed in the +z direction and has a magnitude of 1.35 T. </a:t>
            </a:r>
            <a:br>
              <a:rPr lang="en-US" dirty="0" smtClean="0"/>
            </a:br>
            <a:r>
              <a:rPr lang="en-US" dirty="0" smtClean="0"/>
              <a:t>How much current (and in what direction) is required in order for the wire to feel a downward force of 27.2 Newtons?</a:t>
            </a:r>
          </a:p>
          <a:p>
            <a:pPr marL="0" indent="0">
              <a:buNone/>
            </a:pPr>
            <a:r>
              <a:rPr lang="en-US" dirty="0" smtClean="0"/>
              <a:t>Solution:</a:t>
            </a:r>
          </a:p>
          <a:p>
            <a:pPr marL="0" indent="0">
              <a:buNone/>
            </a:pPr>
            <a:r>
              <a:rPr lang="en-US" dirty="0" smtClean="0"/>
              <a:t>Draw a sketch of the situation.</a:t>
            </a:r>
          </a:p>
          <a:p>
            <a:pPr marL="0" indent="0">
              <a:buNone/>
            </a:pPr>
            <a:r>
              <a:rPr lang="en-US" dirty="0" smtClean="0"/>
              <a:t>Apply the equation F</a:t>
            </a:r>
            <a:r>
              <a:rPr lang="en-US" baseline="-25000" dirty="0" smtClean="0"/>
              <a:t>B</a:t>
            </a:r>
            <a:r>
              <a:rPr lang="en-US" dirty="0" smtClean="0"/>
              <a:t> = ILB</a:t>
            </a:r>
          </a:p>
          <a:p>
            <a:pPr marL="0" indent="0">
              <a:buNone/>
            </a:pPr>
            <a:r>
              <a:rPr lang="en-US" dirty="0" smtClean="0"/>
              <a:t>Rearrange to solve for I, so I = F</a:t>
            </a:r>
            <a:r>
              <a:rPr lang="en-US" baseline="-25000" dirty="0" smtClean="0"/>
              <a:t>B</a:t>
            </a:r>
            <a:r>
              <a:rPr lang="en-US" dirty="0" smtClean="0"/>
              <a:t> / (LB)</a:t>
            </a:r>
          </a:p>
          <a:p>
            <a:pPr marL="0" indent="0">
              <a:buNone/>
            </a:pPr>
            <a:r>
              <a:rPr lang="en-US" dirty="0" smtClean="0"/>
              <a:t>I = (27.2) / [(3.5)(1.35)] = 5.76 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I = 5.76 A, to the right (+x)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According to the 2</a:t>
            </a:r>
            <a:r>
              <a:rPr lang="en-US" baseline="30000" dirty="0" smtClean="0"/>
              <a:t>nd</a:t>
            </a:r>
            <a:r>
              <a:rPr lang="en-US" dirty="0" smtClean="0"/>
              <a:t> Right Hand Rule, the </a:t>
            </a:r>
            <a:br>
              <a:rPr lang="en-US" dirty="0" smtClean="0"/>
            </a:br>
            <a:r>
              <a:rPr lang="en-US" dirty="0" smtClean="0"/>
              <a:t>current must be directed to the right (+x)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096000" y="2286000"/>
            <a:ext cx="2819400" cy="3200400"/>
            <a:chOff x="6096000" y="2286000"/>
            <a:chExt cx="2819400" cy="3200400"/>
          </a:xfrm>
        </p:grpSpPr>
        <p:sp>
          <p:nvSpPr>
            <p:cNvPr id="5" name="Rectangle 4"/>
            <p:cNvSpPr/>
            <p:nvPr/>
          </p:nvSpPr>
          <p:spPr>
            <a:xfrm>
              <a:off x="6096000" y="2286000"/>
              <a:ext cx="2819400" cy="3200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7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2590800"/>
              <a:ext cx="1876425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7086600" y="41148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26" idx="0"/>
            </p:cNvCxnSpPr>
            <p:nvPr/>
          </p:nvCxnSpPr>
          <p:spPr>
            <a:xfrm rot="16200000" flipH="1">
              <a:off x="6896100" y="3848100"/>
              <a:ext cx="11430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324600" y="25908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B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72200" y="3276600"/>
              <a:ext cx="2590800" cy="45719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Brace 29"/>
            <p:cNvSpPr/>
            <p:nvPr/>
          </p:nvSpPr>
          <p:spPr>
            <a:xfrm rot="16200000" flipH="1">
              <a:off x="7391400" y="3733800"/>
              <a:ext cx="228600" cy="16002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10400" y="4648200"/>
              <a:ext cx="1132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L = 3.5 m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5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8001000" y="3505200"/>
            <a:ext cx="807834" cy="369332"/>
            <a:chOff x="8001000" y="3505200"/>
            <a:chExt cx="807834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8534400" y="3505200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I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8001000" y="3505200"/>
              <a:ext cx="762000" cy="158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762000" y="4495800"/>
            <a:ext cx="3657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1: Magnetic Fields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3: Electromagnetism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of a Current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current carrying wire can be bent into a loop.</a:t>
            </a:r>
          </a:p>
          <a:p>
            <a:r>
              <a:rPr lang="en-US" dirty="0" smtClean="0"/>
              <a:t>The right hand rule still determines the direction </a:t>
            </a:r>
            <a:br>
              <a:rPr lang="en-US" dirty="0" smtClean="0"/>
            </a:br>
            <a:r>
              <a:rPr lang="en-US" dirty="0" smtClean="0"/>
              <a:t>of the magnetic field.</a:t>
            </a:r>
          </a:p>
          <a:p>
            <a:r>
              <a:rPr lang="en-US" dirty="0" smtClean="0"/>
              <a:t>If the wire is wound into many loops it then</a:t>
            </a:r>
            <a:br>
              <a:rPr lang="en-US" dirty="0" smtClean="0"/>
            </a:br>
            <a:r>
              <a:rPr lang="en-US" dirty="0" smtClean="0"/>
              <a:t> becomes a </a:t>
            </a:r>
            <a:r>
              <a:rPr lang="en-US" u="sng" dirty="0" smtClean="0"/>
              <a:t>solenoid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number of loops multiplies the strength of the </a:t>
            </a:r>
            <a:br>
              <a:rPr lang="en-US" dirty="0" smtClean="0"/>
            </a:br>
            <a:r>
              <a:rPr lang="en-US" dirty="0" smtClean="0"/>
              <a:t>magnetic field.</a:t>
            </a:r>
            <a:endParaRPr lang="en-US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657600"/>
            <a:ext cx="5257800" cy="2072292"/>
          </a:xfrm>
          <a:prstGeom prst="rect">
            <a:avLst/>
          </a:prstGeom>
          <a:noFill/>
        </p:spPr>
      </p:pic>
      <p:pic>
        <p:nvPicPr>
          <p:cNvPr id="6148" name="Picture 4" descr="http://physicsed.buffalostate.edu/SeatExpts/resource/rhr/4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914400"/>
            <a:ext cx="2333625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Placing an iron core into a solenoid turns it into an </a:t>
            </a:r>
            <a:r>
              <a:rPr lang="en-US" u="sng" dirty="0" smtClean="0"/>
              <a:t>electromagnet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greatly increases the strength of the magnetic field because the magnetic domains of the iron will align and contribute to the field.</a:t>
            </a:r>
            <a:endParaRPr lang="en-US" dirty="0"/>
          </a:p>
        </p:txBody>
      </p:sp>
      <p:pic>
        <p:nvPicPr>
          <p:cNvPr id="15362" name="Picture 2" descr="http://static.ddmcdn.com/gif/electromagnet-na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2286000" cy="145960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5364" name="Picture 4" descr="http://img.tjskl.org.cn/nimg/3c/9f/a54306da15d8e84f633d25d20888-0x0-1/single_phase_electromagnet_solenoid_air_core_coils_for_capacitor_resis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19600"/>
            <a:ext cx="2133600" cy="1861566"/>
          </a:xfrm>
          <a:prstGeom prst="rect">
            <a:avLst/>
          </a:prstGeom>
          <a:noFill/>
        </p:spPr>
      </p:pic>
      <p:pic>
        <p:nvPicPr>
          <p:cNvPr id="15366" name="Picture 6" descr="http://www.ece.neu.edu/faculty/nian/mom/img/How%20Magnets%20Work/electromagne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895600"/>
            <a:ext cx="1930400" cy="2895600"/>
          </a:xfrm>
          <a:prstGeom prst="rect">
            <a:avLst/>
          </a:prstGeom>
          <a:noFill/>
        </p:spPr>
      </p:pic>
      <p:pic>
        <p:nvPicPr>
          <p:cNvPr id="15368" name="Picture 8" descr="http://www.pitsco.com/sharedimages/content/Large/L_magnet_junky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352800"/>
            <a:ext cx="328448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electric motor converts electrical energy into mechanical energy.</a:t>
            </a:r>
          </a:p>
          <a:p>
            <a:r>
              <a:rPr lang="en-US" dirty="0" smtClean="0"/>
              <a:t>A current-carrying loop of wire is placed into a magnetic field. Each side of the loop feels a force, causing the loop to turn.</a:t>
            </a:r>
            <a:endParaRPr lang="en-US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510076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4: </a:t>
            </a:r>
            <a:br>
              <a:rPr lang="en-US" dirty="0" smtClean="0"/>
            </a:br>
            <a:r>
              <a:rPr lang="en-US" dirty="0" smtClean="0"/>
              <a:t>Electromagnetic Induction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electromagnetism we learned that electric</a:t>
            </a:r>
            <a:br>
              <a:rPr lang="en-US" dirty="0" smtClean="0"/>
            </a:br>
            <a:r>
              <a:rPr lang="en-US" dirty="0" smtClean="0"/>
              <a:t> currents generate magnetic fields.</a:t>
            </a:r>
          </a:p>
          <a:p>
            <a:r>
              <a:rPr lang="en-US" dirty="0" smtClean="0"/>
              <a:t>It is also possible for magnetic fields to </a:t>
            </a:r>
            <a:br>
              <a:rPr lang="en-US" dirty="0" smtClean="0"/>
            </a:br>
            <a:r>
              <a:rPr lang="en-US" dirty="0" smtClean="0"/>
              <a:t>generate electric current in a conductor. </a:t>
            </a:r>
            <a:br>
              <a:rPr lang="en-US" dirty="0" smtClean="0"/>
            </a:br>
            <a:r>
              <a:rPr lang="en-US" dirty="0" smtClean="0"/>
              <a:t>This is called electromagnetic induction.</a:t>
            </a:r>
          </a:p>
          <a:p>
            <a:r>
              <a:rPr lang="en-US" dirty="0" smtClean="0"/>
              <a:t>Current is induced in a conductor when there 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u="sng" dirty="0" smtClean="0"/>
              <a:t>relative motion</a:t>
            </a:r>
            <a:r>
              <a:rPr lang="en-US" dirty="0" smtClean="0"/>
              <a:t> between the conductor </a:t>
            </a:r>
            <a:br>
              <a:rPr lang="en-US" dirty="0" smtClean="0"/>
            </a:br>
            <a:r>
              <a:rPr lang="en-US" dirty="0" smtClean="0"/>
              <a:t>and the magnetic field.</a:t>
            </a:r>
          </a:p>
          <a:p>
            <a:pPr lvl="1"/>
            <a:r>
              <a:rPr lang="en-US" dirty="0" smtClean="0"/>
              <a:t>Moving a wire inside of a magnetic field.</a:t>
            </a:r>
          </a:p>
          <a:p>
            <a:pPr lvl="1"/>
            <a:r>
              <a:rPr lang="en-US" dirty="0" smtClean="0"/>
              <a:t>Moving a magnet through a loop of wire.</a:t>
            </a:r>
          </a:p>
          <a:p>
            <a:pPr lvl="1"/>
            <a:r>
              <a:rPr lang="en-US" dirty="0" smtClean="0"/>
              <a:t>Changing the strength of the external magnetic field.</a:t>
            </a:r>
          </a:p>
        </p:txBody>
      </p:sp>
      <p:pic>
        <p:nvPicPr>
          <p:cNvPr id="4" name="Picture 3" descr="25_01_Figure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0"/>
            <a:ext cx="1905000" cy="2236304"/>
          </a:xfrm>
          <a:prstGeom prst="rect">
            <a:avLst/>
          </a:prstGeom>
          <a:noFill/>
          <a:extLst/>
        </p:spPr>
      </p:pic>
      <p:pic>
        <p:nvPicPr>
          <p:cNvPr id="96258" name="Picture 2" descr="http://www.school-for-champions.com/science/images/electrical_generation_moving_wi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914400"/>
            <a:ext cx="2057400" cy="198239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6260" name="Picture 4" descr="http://www.physics.sjsu.edu/becker/physics51/30_11_Lenz's_la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800600"/>
            <a:ext cx="2209800" cy="177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electric generator converts mechanical energy into electrical energy.</a:t>
            </a:r>
          </a:p>
          <a:p>
            <a:r>
              <a:rPr lang="en-US" dirty="0" smtClean="0"/>
              <a:t>It is basically an electric motor in reverse.</a:t>
            </a:r>
          </a:p>
          <a:p>
            <a:r>
              <a:rPr lang="en-US" dirty="0" smtClean="0"/>
              <a:t>A force is applied to turn a loop of wire inside a magnetic field. This generates an electric current in the wire.</a:t>
            </a:r>
            <a:endParaRPr lang="en-US" dirty="0"/>
          </a:p>
        </p:txBody>
      </p:sp>
      <p:pic>
        <p:nvPicPr>
          <p:cNvPr id="81924" name="Picture 4" descr="http://images.tutorvista.com/content/electricity/dc-generato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5167962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Lenz’s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Lenz’s Law states that the induced current will generate its own internal magnetic field that </a:t>
            </a:r>
            <a:r>
              <a:rPr lang="en-US" u="sng" dirty="0" smtClean="0"/>
              <a:t>opposes</a:t>
            </a:r>
            <a:r>
              <a:rPr lang="en-US" dirty="0" smtClean="0"/>
              <a:t> the original external magnetic field.</a:t>
            </a:r>
          </a:p>
          <a:p>
            <a:r>
              <a:rPr lang="en-US" dirty="0" smtClean="0"/>
              <a:t>This causes a resistive force.</a:t>
            </a:r>
          </a:p>
          <a:p>
            <a:r>
              <a:rPr lang="en-US" dirty="0" smtClean="0"/>
              <a:t>When dropping a magnet through a copper tube, this generates eddy currents which slow the magnet as it falls.</a:t>
            </a:r>
            <a:endParaRPr lang="en-US" dirty="0"/>
          </a:p>
        </p:txBody>
      </p:sp>
      <p:pic>
        <p:nvPicPr>
          <p:cNvPr id="97282" name="Picture 2" descr="https://encrypted-tbn3.gstatic.com/images?q=tbn:ANd9GcTl6tE_V3Xx4e6WS_d1p10aSSjkOG2EOr95p6LcM8jNLD4aA5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3504779" cy="2819400"/>
          </a:xfrm>
          <a:prstGeom prst="rect">
            <a:avLst/>
          </a:prstGeom>
          <a:noFill/>
        </p:spPr>
      </p:pic>
      <p:pic>
        <p:nvPicPr>
          <p:cNvPr id="97284" name="Picture 4" descr="http://i3.ytimg.com/vi/nrw-i5Ku0mI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352800"/>
            <a:ext cx="2438400" cy="1828801"/>
          </a:xfrm>
          <a:prstGeom prst="rect">
            <a:avLst/>
          </a:prstGeom>
          <a:noFill/>
        </p:spPr>
      </p:pic>
      <p:pic>
        <p:nvPicPr>
          <p:cNvPr id="97286" name="Picture 6" descr="http://blondesearch.ru/img/3f/3fa/Eddy_Currents_and_Lenz_s_La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048000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28600"/>
            <a:ext cx="9144000" cy="914400"/>
          </a:xfrm>
        </p:spPr>
        <p:txBody>
          <a:bodyPr/>
          <a:lstStyle/>
          <a:p>
            <a:r>
              <a:rPr lang="en-US" dirty="0" smtClean="0"/>
              <a:t>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transformer is a device that “steps up” </a:t>
            </a:r>
            <a:br>
              <a:rPr lang="en-US" dirty="0" smtClean="0"/>
            </a:br>
            <a:r>
              <a:rPr lang="en-US" dirty="0" smtClean="0"/>
              <a:t>or “steps down” voltage in a power line.</a:t>
            </a:r>
          </a:p>
          <a:p>
            <a:r>
              <a:rPr lang="en-US" dirty="0" smtClean="0"/>
              <a:t>Many loops of the “primary” wire are </a:t>
            </a:r>
            <a:br>
              <a:rPr lang="en-US" dirty="0" smtClean="0"/>
            </a:br>
            <a:r>
              <a:rPr lang="en-US" dirty="0" smtClean="0"/>
              <a:t>wrapped around an iron core. When current </a:t>
            </a:r>
            <a:br>
              <a:rPr lang="en-US" dirty="0" smtClean="0"/>
            </a:br>
            <a:r>
              <a:rPr lang="en-US" dirty="0" smtClean="0"/>
              <a:t>runs through the wire it generates a </a:t>
            </a:r>
            <a:br>
              <a:rPr lang="en-US" dirty="0" smtClean="0"/>
            </a:br>
            <a:r>
              <a:rPr lang="en-US" dirty="0" smtClean="0"/>
              <a:t>magnetic field in the iron core.</a:t>
            </a:r>
          </a:p>
          <a:p>
            <a:r>
              <a:rPr lang="en-US" dirty="0" smtClean="0"/>
              <a:t>A “secondary” wire is wound around the </a:t>
            </a:r>
            <a:br>
              <a:rPr lang="en-US" dirty="0" smtClean="0"/>
            </a:br>
            <a:r>
              <a:rPr lang="en-US" dirty="0" smtClean="0"/>
              <a:t>other side of the core with a different number </a:t>
            </a:r>
            <a:br>
              <a:rPr lang="en-US" dirty="0" smtClean="0"/>
            </a:br>
            <a:r>
              <a:rPr lang="en-US" dirty="0" smtClean="0"/>
              <a:t>of loops. The magnetic field caused by the </a:t>
            </a:r>
            <a:br>
              <a:rPr lang="en-US" dirty="0" smtClean="0"/>
            </a:br>
            <a:r>
              <a:rPr lang="en-US" dirty="0" smtClean="0"/>
              <a:t>primary induces a current in the secondary wire.</a:t>
            </a:r>
          </a:p>
          <a:p>
            <a:r>
              <a:rPr lang="en-US" dirty="0" smtClean="0"/>
              <a:t>The ratio of the number of primary loops to </a:t>
            </a:r>
            <a:br>
              <a:rPr lang="en-US" dirty="0" smtClean="0"/>
            </a:br>
            <a:r>
              <a:rPr lang="en-US" dirty="0" smtClean="0"/>
              <a:t>secondary loops determines the factor by which</a:t>
            </a:r>
            <a:br>
              <a:rPr lang="en-US" dirty="0" smtClean="0"/>
            </a:br>
            <a:r>
              <a:rPr lang="en-US" dirty="0" smtClean="0"/>
              <a:t> the voltage is changed.</a:t>
            </a:r>
          </a:p>
          <a:p>
            <a:pPr lvl="1"/>
            <a:r>
              <a:rPr lang="en-US" dirty="0" smtClean="0"/>
              <a:t>2x as many loops = 2x the voltage</a:t>
            </a:r>
          </a:p>
          <a:p>
            <a:pPr lvl="1"/>
            <a:r>
              <a:rPr lang="en-US" dirty="0" smtClean="0"/>
              <a:t>½ loops = ½ the voltage</a:t>
            </a:r>
          </a:p>
          <a:p>
            <a:pPr lvl="1"/>
            <a:r>
              <a:rPr lang="en-US" dirty="0" smtClean="0"/>
              <a:t>1000x as many loops = 1000x the voltage</a:t>
            </a:r>
          </a:p>
          <a:p>
            <a:endParaRPr lang="en-US" dirty="0"/>
          </a:p>
        </p:txBody>
      </p:sp>
      <p:pic>
        <p:nvPicPr>
          <p:cNvPr id="2054" name="Picture 6" descr="http://www.lubline.com/storage/assets/icons/ElectricTransformer.jpg?__SQUARESPACE_CACHEVERSION=12536896648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838200"/>
            <a:ext cx="1219200" cy="1369779"/>
          </a:xfrm>
          <a:prstGeom prst="rect">
            <a:avLst/>
          </a:prstGeom>
          <a:noFill/>
        </p:spPr>
      </p:pic>
      <p:pic>
        <p:nvPicPr>
          <p:cNvPr id="2056" name="Picture 8" descr="http://i01.i.aliimg.com/photo/v0/110482299/Power_Transfor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914400"/>
            <a:ext cx="1600200" cy="1200150"/>
          </a:xfrm>
          <a:prstGeom prst="rect">
            <a:avLst/>
          </a:prstGeom>
          <a:noFill/>
        </p:spPr>
      </p:pic>
      <p:pic>
        <p:nvPicPr>
          <p:cNvPr id="8" name="Picture 2" descr="http://upload.wikimedia.org/wikipedia/commons/thumb/6/64/Transformer3d_col3.svg/400px-Transformer3d_col3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86000"/>
            <a:ext cx="2743200" cy="2057400"/>
          </a:xfrm>
          <a:prstGeom prst="rect">
            <a:avLst/>
          </a:prstGeom>
          <a:noFill/>
        </p:spPr>
      </p:pic>
      <p:pic>
        <p:nvPicPr>
          <p:cNvPr id="9" name="Picture 6" descr="http://www.magnet.fsu.edu/education/tutorials/java/ignitioncoil/images/ignitionco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495800"/>
            <a:ext cx="1905000" cy="2048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superconductor is a material with </a:t>
            </a:r>
            <a:r>
              <a:rPr lang="en-US" u="sng" dirty="0" smtClean="0"/>
              <a:t>zero electrical resistance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temperature at which something becomes a superconductor is called the </a:t>
            </a:r>
            <a:r>
              <a:rPr lang="en-US" u="sng" dirty="0" smtClean="0"/>
              <a:t>critical temperature</a:t>
            </a:r>
            <a:r>
              <a:rPr lang="en-US" dirty="0" smtClean="0"/>
              <a:t>, and is usually very low.</a:t>
            </a:r>
          </a:p>
          <a:p>
            <a:r>
              <a:rPr lang="en-US" u="sng" dirty="0" smtClean="0"/>
              <a:t>High temperature superconductors</a:t>
            </a:r>
            <a:r>
              <a:rPr lang="en-US" dirty="0" smtClean="0"/>
              <a:t> have their critical temperature above that of liquid nitrogen (-196</a:t>
            </a:r>
            <a:r>
              <a:rPr lang="en-US" baseline="30000" dirty="0" smtClean="0"/>
              <a:t>o</a:t>
            </a:r>
            <a:r>
              <a:rPr lang="en-US" dirty="0" smtClean="0"/>
              <a:t>C, 77 K)</a:t>
            </a:r>
            <a:endParaRPr lang="en-US" dirty="0"/>
          </a:p>
        </p:txBody>
      </p:sp>
      <p:pic>
        <p:nvPicPr>
          <p:cNvPr id="6" name="Picture 6" descr="http://www.doitpoms.ac.uk/tlplib/superconductivity/images/time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95600"/>
            <a:ext cx="5715000" cy="376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 “magnet” is d</a:t>
            </a:r>
            <a:r>
              <a:rPr lang="en-US" b="1" dirty="0" smtClean="0"/>
              <a:t>erived from the Ancient Greek region of Magnesia.</a:t>
            </a:r>
          </a:p>
          <a:p>
            <a:r>
              <a:rPr lang="en-US" b="1" dirty="0" smtClean="0"/>
              <a:t>The Greeks discovered magnetic stones containing a mineral that was named “magnetite”. </a:t>
            </a:r>
            <a:r>
              <a:rPr lang="en-US" dirty="0" smtClean="0"/>
              <a:t>Magnetite is a special type of iron ore.</a:t>
            </a:r>
            <a:endParaRPr lang="en-US" b="1" dirty="0"/>
          </a:p>
        </p:txBody>
      </p:sp>
      <p:pic>
        <p:nvPicPr>
          <p:cNvPr id="21506" name="Picture 2" descr="http://www.liwini.com/images/magnet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19400"/>
            <a:ext cx="3202369" cy="2971800"/>
          </a:xfrm>
          <a:prstGeom prst="rect">
            <a:avLst/>
          </a:prstGeom>
          <a:noFill/>
        </p:spPr>
      </p:pic>
      <p:pic>
        <p:nvPicPr>
          <p:cNvPr id="21508" name="Picture 4" descr="http://www.redorbit.com/media/uploads/2004/10/28_0ac371f570a8e0129ff11833b1cf20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819400"/>
            <a:ext cx="3429000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Superconductors have the ability to “trap” external magnetic fields. This is called the </a:t>
            </a:r>
            <a:r>
              <a:rPr lang="en-US" dirty="0" err="1" smtClean="0"/>
              <a:t>Meissner</a:t>
            </a:r>
            <a:r>
              <a:rPr lang="en-US" dirty="0" smtClean="0"/>
              <a:t> effect.</a:t>
            </a:r>
          </a:p>
          <a:p>
            <a:r>
              <a:rPr lang="en-US" dirty="0" smtClean="0"/>
              <a:t>A superconductor can “lock in” the magnetic field of a magnet placed above it, causing </a:t>
            </a:r>
            <a:r>
              <a:rPr lang="en-US" u="sng" dirty="0" smtClean="0"/>
              <a:t>magnetic levitation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hyperphysics.phy-astr.gsu.edu/hbase/solids/imgsol/meis2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2590800"/>
            <a:ext cx="2819400" cy="261705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2" descr="http://www.imagesco.com/articles/superconductors/meissn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495800"/>
            <a:ext cx="3810000" cy="1905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 descr="https://encrypted-tbn0.gstatic.com/images?q=tbn:ANd9GcS_gYB-475tqk8lpLJ5NuCrX_ulJkzyWdecYYyu-Dk_-8_hoHX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590800"/>
            <a:ext cx="3250274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Magnets have two poles: a North Pole and a South Pole.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Opposite poles attract (N &amp; S) and </a:t>
            </a:r>
            <a:br>
              <a:rPr lang="en-US" dirty="0" smtClean="0"/>
            </a:br>
            <a:r>
              <a:rPr lang="en-US" dirty="0" smtClean="0"/>
              <a:t>like poles repel (N &amp; N or S &amp; 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magnetic force is indirectly </a:t>
            </a:r>
            <a:br>
              <a:rPr lang="en-US" dirty="0" smtClean="0"/>
            </a:br>
            <a:r>
              <a:rPr lang="en-US" dirty="0" smtClean="0"/>
              <a:t>proportional to the distance between the </a:t>
            </a:r>
            <a:br>
              <a:rPr lang="en-US" dirty="0" smtClean="0"/>
            </a:br>
            <a:r>
              <a:rPr lang="en-US" dirty="0" smtClean="0"/>
              <a:t>magnets.</a:t>
            </a:r>
          </a:p>
          <a:p>
            <a:pPr lvl="1"/>
            <a:r>
              <a:rPr lang="en-US" dirty="0" smtClean="0"/>
              <a:t>As distance decreases, the force increases.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Because every magnet has only </a:t>
            </a:r>
            <a:r>
              <a:rPr lang="en-US" u="sng" dirty="0" smtClean="0"/>
              <a:t>two</a:t>
            </a:r>
            <a:r>
              <a:rPr lang="en-US" dirty="0" smtClean="0"/>
              <a:t> poles, </a:t>
            </a:r>
            <a:br>
              <a:rPr lang="en-US" dirty="0" smtClean="0"/>
            </a:br>
            <a:r>
              <a:rPr lang="en-US" dirty="0" smtClean="0"/>
              <a:t>it is referred to as a </a:t>
            </a:r>
            <a:r>
              <a:rPr lang="en-US" u="sng" dirty="0" smtClean="0"/>
              <a:t>magnetic dipole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55483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3-dimensional region around a magnet where it can exert a force on other magnets.</a:t>
            </a:r>
          </a:p>
          <a:p>
            <a:r>
              <a:rPr lang="en-US" dirty="0" smtClean="0"/>
              <a:t>Drawn as field lines which are always directed away from the North pole and toward the South pole.</a:t>
            </a:r>
          </a:p>
          <a:p>
            <a:r>
              <a:rPr lang="en-US" dirty="0" smtClean="0"/>
              <a:t>The symbol for a magnetic field is “B”.</a:t>
            </a:r>
          </a:p>
          <a:p>
            <a:r>
              <a:rPr lang="en-US" dirty="0" smtClean="0"/>
              <a:t>The strength (magnitude) of a magnetic field is measured in Tesla (T) or Gauss (G).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2532743" cy="307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flipH="1" flipV="1">
            <a:off x="4724400" y="3581400"/>
            <a:ext cx="41148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compass needle is a small magnet with the North end acting as the “point”.</a:t>
            </a:r>
          </a:p>
          <a:p>
            <a:r>
              <a:rPr lang="en-US" dirty="0" smtClean="0"/>
              <a:t>A compass needle will always line up parallel to the direction of the magnetic field at any point around a magnet.</a:t>
            </a:r>
            <a:endParaRPr lang="en-US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7000"/>
            <a:ext cx="4012860" cy="3457575"/>
          </a:xfrm>
          <a:prstGeom prst="rect">
            <a:avLst/>
          </a:prstGeom>
          <a:noFill/>
        </p:spPr>
      </p:pic>
      <p:pic>
        <p:nvPicPr>
          <p:cNvPr id="5122" name="Picture 2" descr="http://www.scientificsonline.com/media/catalog/product/cache/2/image/9df78eab33525d08d6e5fb8d27136e95/3/0/308246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346713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Magnetic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magnetic field of the Earth is generated by </a:t>
            </a:r>
            <a:br>
              <a:rPr lang="en-US" dirty="0" smtClean="0"/>
            </a:br>
            <a:r>
              <a:rPr lang="en-US" dirty="0" smtClean="0"/>
              <a:t>the motion of the liquid metal outer core. </a:t>
            </a:r>
          </a:p>
          <a:p>
            <a:r>
              <a:rPr lang="en-US" dirty="0" smtClean="0"/>
              <a:t>It is called a </a:t>
            </a:r>
            <a:r>
              <a:rPr lang="en-US" u="sng" dirty="0" err="1" smtClean="0"/>
              <a:t>geodynamo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geographic North pole is actually the magnetic South pole, and vice versa.</a:t>
            </a:r>
          </a:p>
          <a:p>
            <a:r>
              <a:rPr lang="en-US" dirty="0" smtClean="0"/>
              <a:t>The Earth’s magnetic field </a:t>
            </a:r>
            <a:br>
              <a:rPr lang="en-US" dirty="0" smtClean="0"/>
            </a:br>
            <a:r>
              <a:rPr lang="en-US" dirty="0" smtClean="0"/>
              <a:t>is important because it </a:t>
            </a:r>
            <a:br>
              <a:rPr lang="en-US" dirty="0" smtClean="0"/>
            </a:br>
            <a:r>
              <a:rPr lang="en-US" dirty="0" smtClean="0"/>
              <a:t>protects us from the solar wind.</a:t>
            </a:r>
            <a:endParaRPr lang="en-US" dirty="0"/>
          </a:p>
        </p:txBody>
      </p:sp>
      <p:pic>
        <p:nvPicPr>
          <p:cNvPr id="25602" name="Picture 2" descr="http://www.physics.sjsu.edu/becker/physics51/images/28_03_Earth_magnetic_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67000"/>
            <a:ext cx="3657600" cy="3545059"/>
          </a:xfrm>
          <a:prstGeom prst="rect">
            <a:avLst/>
          </a:prstGeom>
          <a:noFill/>
        </p:spPr>
      </p:pic>
      <p:pic>
        <p:nvPicPr>
          <p:cNvPr id="5" name="Picture 4" descr="24_20_Figure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0"/>
            <a:ext cx="1057166" cy="1295400"/>
          </a:xfrm>
          <a:prstGeom prst="rect">
            <a:avLst/>
          </a:prstGeom>
          <a:noFill/>
          <a:extLst/>
        </p:spPr>
      </p:pic>
      <p:pic>
        <p:nvPicPr>
          <p:cNvPr id="25604" name="Picture 4" descr="http://csep10.phys.utk.edu/astr161/lect/earth/stsys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4176648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region of atoms in a material that have uniform </a:t>
            </a:r>
            <a:br>
              <a:rPr lang="en-US" dirty="0" smtClean="0"/>
            </a:br>
            <a:r>
              <a:rPr lang="en-US" dirty="0" smtClean="0"/>
              <a:t>magnetic fields.</a:t>
            </a:r>
          </a:p>
          <a:p>
            <a:r>
              <a:rPr lang="en-US" dirty="0" smtClean="0"/>
              <a:t>An object is magnetized if the domains are aligned.</a:t>
            </a:r>
          </a:p>
          <a:p>
            <a:r>
              <a:rPr lang="en-US" dirty="0" smtClean="0"/>
              <a:t>It is </a:t>
            </a:r>
            <a:r>
              <a:rPr lang="en-US" dirty="0" err="1" smtClean="0"/>
              <a:t>unmagnetized</a:t>
            </a:r>
            <a:r>
              <a:rPr lang="en-US" dirty="0" smtClean="0"/>
              <a:t> if the domains are all pointing </a:t>
            </a:r>
            <a:br>
              <a:rPr lang="en-US" dirty="0" smtClean="0"/>
            </a:br>
            <a:r>
              <a:rPr lang="en-US" dirty="0" smtClean="0"/>
              <a:t>in random directions because the fields cancel out.</a:t>
            </a:r>
          </a:p>
          <a:p>
            <a:r>
              <a:rPr lang="en-US" dirty="0" smtClean="0"/>
              <a:t>In a permanent magnet the domains are always aligned.</a:t>
            </a:r>
            <a:endParaRPr lang="en-US" dirty="0"/>
          </a:p>
        </p:txBody>
      </p:sp>
      <p:pic>
        <p:nvPicPr>
          <p:cNvPr id="4" name="Picture 3" descr="24_07_Figure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2819400" cy="2961954"/>
          </a:xfrm>
          <a:prstGeom prst="rect">
            <a:avLst/>
          </a:prstGeom>
          <a:noFill/>
          <a:extLst/>
        </p:spPr>
      </p:pic>
      <p:pic>
        <p:nvPicPr>
          <p:cNvPr id="6146" name="Picture 2" descr="http://www.magnet.fsu.edu/education/tutorials/magnetacademy/magnets/images/magnets-doma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85800"/>
            <a:ext cx="1535824" cy="21336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429000" y="5410200"/>
            <a:ext cx="2057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2: </a:t>
            </a:r>
            <a:br>
              <a:rPr lang="en-US" dirty="0" smtClean="0"/>
            </a:br>
            <a:r>
              <a:rPr lang="en-US" dirty="0" smtClean="0"/>
              <a:t>Magnetic Forces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4606</TotalTime>
  <Words>1065</Words>
  <Application>Microsoft Office PowerPoint</Application>
  <PresentationFormat>On-screen Show (4:3)</PresentationFormat>
  <Paragraphs>180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Apex</vt:lpstr>
      <vt:lpstr>Paint Shop Pro Image</vt:lpstr>
      <vt:lpstr>Unit 10: Magnetism</vt:lpstr>
      <vt:lpstr>Part 1: Magnetic Fields</vt:lpstr>
      <vt:lpstr>Origins</vt:lpstr>
      <vt:lpstr>Magnets</vt:lpstr>
      <vt:lpstr>Magnetic Field</vt:lpstr>
      <vt:lpstr>The Compass</vt:lpstr>
      <vt:lpstr>Earth’s Magnetic Field</vt:lpstr>
      <vt:lpstr>Magnetic Domains</vt:lpstr>
      <vt:lpstr>Part 2:  Magnetic Forces</vt:lpstr>
      <vt:lpstr>Fields generated by Electric Charges</vt:lpstr>
      <vt:lpstr>Force on a Moving Charge in a Magnetic Field </vt:lpstr>
      <vt:lpstr>2nd Right Hand Rule</vt:lpstr>
      <vt:lpstr>Example 1</vt:lpstr>
      <vt:lpstr>Force on a Current-Carrying Wire in a Magnetic Field</vt:lpstr>
      <vt:lpstr>Example 2</vt:lpstr>
      <vt:lpstr>How is the magnitude of the magnetic force calculated?</vt:lpstr>
      <vt:lpstr>Example 3</vt:lpstr>
      <vt:lpstr>Example 4</vt:lpstr>
      <vt:lpstr>Example 5</vt:lpstr>
      <vt:lpstr>Part 3: Electromagnetism</vt:lpstr>
      <vt:lpstr>Magnetic Field of a Current Loop</vt:lpstr>
      <vt:lpstr>Electromagnets</vt:lpstr>
      <vt:lpstr>Electric Motors</vt:lpstr>
      <vt:lpstr>Part 4:  Electromagnetic Induction</vt:lpstr>
      <vt:lpstr>Electromagnetic Induction</vt:lpstr>
      <vt:lpstr>Electric Generators</vt:lpstr>
      <vt:lpstr>Lenz’s Law</vt:lpstr>
      <vt:lpstr>Transformers</vt:lpstr>
      <vt:lpstr>Superconductors</vt:lpstr>
      <vt:lpstr>Superconductors</vt:lpstr>
    </vt:vector>
  </TitlesOfParts>
  <Company>CCISD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Travis Brown</dc:creator>
  <cp:lastModifiedBy>Travis Brown</cp:lastModifiedBy>
  <cp:revision>374</cp:revision>
  <dcterms:created xsi:type="dcterms:W3CDTF">2013-03-26T12:35:28Z</dcterms:created>
  <dcterms:modified xsi:type="dcterms:W3CDTF">2013-04-08T12:14:19Z</dcterms:modified>
</cp:coreProperties>
</file>